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76" r:id="rId5"/>
    <p:sldId id="260" r:id="rId6"/>
    <p:sldId id="259" r:id="rId7"/>
    <p:sldId id="274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5" r:id="rId22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79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lashaundahoffman.com/" TargetMode="External"/><Relationship Id="rId2" Type="http://schemas.openxmlformats.org/officeDocument/2006/relationships/hyperlink" Target="https://www.subscribepage.com/virtualtea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2F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2960" y="1325880"/>
            <a:ext cx="4804329" cy="20313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200" b="1">
                <a:solidFill>
                  <a:srgbClr val="FFFFFF"/>
                </a:solidFill>
              </a:defRPr>
            </a:pPr>
            <a:r>
              <a:rPr lang="en-US" sz="4200" b="1" dirty="0"/>
              <a:t>Creating a 30-Day </a:t>
            </a:r>
          </a:p>
          <a:p>
            <a:pPr>
              <a:defRPr sz="4200" b="1">
                <a:solidFill>
                  <a:srgbClr val="FFFFFF"/>
                </a:solidFill>
              </a:defRPr>
            </a:pPr>
            <a:r>
              <a:rPr lang="en-US" sz="4200" b="1" dirty="0"/>
              <a:t>Promotion Calendar </a:t>
            </a:r>
          </a:p>
          <a:p>
            <a:pPr>
              <a:defRPr sz="4200" b="1">
                <a:solidFill>
                  <a:srgbClr val="FFFFFF"/>
                </a:solidFill>
              </a:defRPr>
            </a:pPr>
            <a:r>
              <a:rPr lang="en-US" sz="4200" b="1" dirty="0"/>
              <a:t>Without Burnout</a:t>
            </a:r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822960" y="3977639"/>
            <a:ext cx="4556760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>
                <a:solidFill>
                  <a:srgbClr val="FFFFFF"/>
                </a:solidFill>
              </a:defRPr>
            </a:pPr>
            <a:r>
              <a:rPr dirty="0"/>
              <a:t>LaShaunda Hoffman • </a:t>
            </a:r>
            <a:r>
              <a:rPr lang="en-US" dirty="0"/>
              <a:t>Reader Relationship </a:t>
            </a:r>
            <a:r>
              <a:rPr dirty="0"/>
              <a:t>Strategist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5532990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Your 12-Post Monthly Framework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325880"/>
            <a:ext cx="109728" cy="4389120"/>
          </a:xfrm>
          <a:prstGeom prst="rect">
            <a:avLst/>
          </a:prstGeom>
          <a:solidFill>
            <a:srgbClr val="532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60120" y="1417320"/>
            <a:ext cx="10241280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Week 1: </a:t>
            </a:r>
            <a:r>
              <a:rPr dirty="0"/>
              <a:t>Visibility • Connection • Conversion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Week 2: </a:t>
            </a:r>
            <a:r>
              <a:rPr dirty="0"/>
              <a:t>Visibility • Connection • Conversion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Week 3: </a:t>
            </a:r>
            <a:r>
              <a:rPr dirty="0"/>
              <a:t>Visibility • Connection • Conversion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Week 4: </a:t>
            </a:r>
            <a:r>
              <a:rPr dirty="0"/>
              <a:t>Visibility • Connection • Conversion</a:t>
            </a:r>
            <a:endParaRPr lang="en-US" dirty="0"/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endParaRPr dirty="0"/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You now have the backbone of your 30-day calendar.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973568" y="5212080"/>
            <a:ext cx="3383280" cy="685800"/>
          </a:xfrm>
          <a:prstGeom prst="roundRect">
            <a:avLst/>
          </a:prstGeom>
          <a:solidFill>
            <a:srgbClr val="EEE6F7"/>
          </a:solidFill>
          <a:ln>
            <a:solidFill>
              <a:srgbClr val="532F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532F78"/>
                </a:solidFill>
              </a:defRPr>
            </a:pPr>
            <a:r>
              <a:rPr lang="en-US" dirty="0"/>
              <a:t>What will you share with your followers?</a:t>
            </a:r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640080" y="6446520"/>
            <a:ext cx="3135795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F5B65"/>
                </a:solidFill>
              </a:defRPr>
            </a:pPr>
            <a:r>
              <a:rPr dirty="0"/>
              <a:t>Creating a 30-Day Promotion Calendar Without Burnout   •   </a:t>
            </a:r>
            <a:r>
              <a:rPr lang="en-US" dirty="0"/>
              <a:t>10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3638304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The Repurposing Grid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325880"/>
            <a:ext cx="109728" cy="4389120"/>
          </a:xfrm>
          <a:prstGeom prst="rect">
            <a:avLst/>
          </a:prstGeom>
          <a:solidFill>
            <a:srgbClr val="532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005840" y="1417320"/>
            <a:ext cx="10241280" cy="349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Start with ONE strong idea.</a:t>
            </a:r>
            <a:endParaRPr sz="1400" dirty="0"/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Turn it into: </a:t>
            </a:r>
            <a:endParaRPr lang="en-US" dirty="0"/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lang="en-US" dirty="0"/>
              <a:t>• </a:t>
            </a:r>
            <a:r>
              <a:rPr dirty="0"/>
              <a:t>1 main post </a:t>
            </a:r>
            <a:endParaRPr lang="en-US" dirty="0"/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• 1 short video </a:t>
            </a:r>
            <a:endParaRPr lang="en-US" dirty="0"/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• 1 quote graphic </a:t>
            </a:r>
            <a:endParaRPr lang="en-US" dirty="0"/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• 1 discussion question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One idea can travel across platforms without you reinventing the message.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046720" y="5212080"/>
            <a:ext cx="3383280" cy="685800"/>
          </a:xfrm>
          <a:prstGeom prst="roundRect">
            <a:avLst/>
          </a:prstGeom>
          <a:solidFill>
            <a:srgbClr val="EEE6F7"/>
          </a:solidFill>
          <a:ln>
            <a:solidFill>
              <a:srgbClr val="532F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532F78"/>
                </a:solidFill>
              </a:defRPr>
            </a:pPr>
            <a:r>
              <a:rPr lang="en-US" dirty="0"/>
              <a:t>What’s your 1</a:t>
            </a:r>
            <a:r>
              <a:rPr dirty="0"/>
              <a:t> idea → 4 assets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446520"/>
            <a:ext cx="3135795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F5B65"/>
                </a:solidFill>
              </a:defRPr>
            </a:pPr>
            <a:r>
              <a:rPr dirty="0"/>
              <a:t>Creating a 30-Day Promotion Calendar Without Burnout   •   </a:t>
            </a:r>
            <a:r>
              <a:rPr lang="en-US" dirty="0"/>
              <a:t>11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363227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Repurposing Example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325880"/>
            <a:ext cx="109728" cy="4389120"/>
          </a:xfrm>
          <a:prstGeom prst="rect">
            <a:avLst/>
          </a:prstGeom>
          <a:solidFill>
            <a:srgbClr val="532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60120" y="1417320"/>
            <a:ext cx="10241280" cy="2477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Core idea: </a:t>
            </a:r>
            <a:r>
              <a:rPr dirty="0"/>
              <a:t>“Why I wrote a romance set on a spaceship”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Main post: </a:t>
            </a:r>
            <a:r>
              <a:rPr dirty="0"/>
              <a:t>the story behind the idea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Short video: </a:t>
            </a:r>
            <a:r>
              <a:rPr dirty="0"/>
              <a:t>20-second hook + one fun detail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Quote graphic: </a:t>
            </a:r>
            <a:r>
              <a:rPr dirty="0"/>
              <a:t>strongest sentence from the post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Question: </a:t>
            </a:r>
            <a:r>
              <a:rPr dirty="0"/>
              <a:t>“Would you take a one-year trip to another planet for love?”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046720" y="5212080"/>
            <a:ext cx="3383280" cy="685800"/>
          </a:xfrm>
          <a:prstGeom prst="roundRect">
            <a:avLst/>
          </a:prstGeom>
          <a:solidFill>
            <a:srgbClr val="EEE6F7"/>
          </a:solidFill>
          <a:ln>
            <a:solidFill>
              <a:srgbClr val="532F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532F78"/>
                </a:solidFill>
              </a:defRPr>
            </a:pPr>
            <a:r>
              <a:t>Same message, different doorway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446520"/>
            <a:ext cx="3135795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F5B65"/>
                </a:solidFill>
              </a:defRPr>
            </a:pPr>
            <a:r>
              <a:rPr dirty="0"/>
              <a:t>Creating a 30-Day Promotion Calendar Without Burnout   •   1</a:t>
            </a:r>
            <a:r>
              <a:rPr lang="en-US" dirty="0"/>
              <a:t>2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411480"/>
            <a:ext cx="3705823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The Weekly Workflow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325880"/>
            <a:ext cx="109728" cy="4389120"/>
          </a:xfrm>
          <a:prstGeom prst="rect">
            <a:avLst/>
          </a:prstGeom>
          <a:solidFill>
            <a:srgbClr val="532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60120" y="1417320"/>
            <a:ext cx="10241280" cy="1969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PLAN </a:t>
            </a:r>
            <a:r>
              <a:rPr dirty="0"/>
              <a:t>— choose your 3 core posts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CREATE</a:t>
            </a:r>
            <a:r>
              <a:rPr dirty="0"/>
              <a:t> — batch captions, graphics, and videos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ENGAGE </a:t>
            </a:r>
            <a:r>
              <a:rPr dirty="0"/>
              <a:t>— respond, comment, continue conversations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WRITE </a:t>
            </a:r>
            <a:r>
              <a:rPr dirty="0"/>
              <a:t>— protect the remaining days for your books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046720" y="5212080"/>
            <a:ext cx="3383280" cy="685800"/>
          </a:xfrm>
          <a:prstGeom prst="roundRect">
            <a:avLst/>
          </a:prstGeom>
          <a:solidFill>
            <a:srgbClr val="EEE6F7"/>
          </a:solidFill>
          <a:ln>
            <a:solidFill>
              <a:srgbClr val="532F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532F78"/>
                </a:solidFill>
              </a:defRPr>
            </a:pPr>
            <a:r>
              <a:rPr lang="en-US" dirty="0"/>
              <a:t>Do you have a promotion workflow?</a:t>
            </a:r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640080" y="6446520"/>
            <a:ext cx="3135795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F5B65"/>
                </a:solidFill>
              </a:defRPr>
            </a:pPr>
            <a:r>
              <a:rPr dirty="0"/>
              <a:t>Creating a 30-Day Promotion Calendar Without Burnout   •   1</a:t>
            </a:r>
            <a:r>
              <a:rPr lang="en-US" dirty="0"/>
              <a:t>3</a:t>
            </a: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4660122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Write First, Promote Second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325880"/>
            <a:ext cx="109728" cy="4389120"/>
          </a:xfrm>
          <a:prstGeom prst="rect">
            <a:avLst/>
          </a:prstGeom>
          <a:solidFill>
            <a:srgbClr val="532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60120" y="141732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Your books are the foundation of your author career.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Choose protected writing blocks before filling promotion time.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If writing and promotion compete for the same hour, decide in advance which wins.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A sustainable plan should make you feel clearer—not constantly behind.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046720" y="5212080"/>
            <a:ext cx="3383280" cy="685800"/>
          </a:xfrm>
          <a:prstGeom prst="roundRect">
            <a:avLst/>
          </a:prstGeom>
          <a:solidFill>
            <a:srgbClr val="EEE6F7"/>
          </a:solidFill>
          <a:ln>
            <a:solidFill>
              <a:srgbClr val="532F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532F78"/>
                </a:solidFill>
              </a:defRPr>
            </a:pPr>
            <a:r>
              <a:t>Protect the work that creates the product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446520"/>
            <a:ext cx="3135795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F5B65"/>
                </a:solidFill>
              </a:defRPr>
            </a:pPr>
            <a:r>
              <a:rPr dirty="0"/>
              <a:t>Creating a 30-Day Promotion Calendar Without Burnout   •   1</a:t>
            </a:r>
            <a:r>
              <a:rPr lang="en-US" dirty="0"/>
              <a:t>4</a:t>
            </a: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4518160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Build Your 30-Day Calendar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325880"/>
            <a:ext cx="109728" cy="4389120"/>
          </a:xfrm>
          <a:prstGeom prst="rect">
            <a:avLst/>
          </a:prstGeom>
          <a:solidFill>
            <a:srgbClr val="532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60120" y="1417320"/>
            <a:ext cx="10241280" cy="2477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Step 1: </a:t>
            </a:r>
            <a:r>
              <a:rPr dirty="0"/>
              <a:t>Choose 4 Visibility ideas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Step 2: </a:t>
            </a:r>
            <a:r>
              <a:rPr dirty="0"/>
              <a:t>Choose 4 Connection ideas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Step 3: </a:t>
            </a:r>
            <a:r>
              <a:rPr dirty="0"/>
              <a:t>Choose 4 Conversion ideas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Step 4: </a:t>
            </a:r>
            <a:r>
              <a:rPr dirty="0"/>
              <a:t>Assign them to 3 days each week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Step 5: </a:t>
            </a:r>
            <a:r>
              <a:rPr dirty="0"/>
              <a:t>Pick which ideas you will repurpose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046720" y="5212080"/>
            <a:ext cx="3383280" cy="685800"/>
          </a:xfrm>
          <a:prstGeom prst="roundRect">
            <a:avLst/>
          </a:prstGeom>
          <a:solidFill>
            <a:srgbClr val="EEE6F7"/>
          </a:solidFill>
          <a:ln>
            <a:solidFill>
              <a:srgbClr val="532F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532F78"/>
                </a:solidFill>
              </a:defRPr>
            </a:pPr>
            <a:r>
              <a:rPr lang="en-US" dirty="0"/>
              <a:t>Do you use a promotion calendar?</a:t>
            </a:r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640080" y="6446520"/>
            <a:ext cx="3135795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F5B65"/>
                </a:solidFill>
              </a:defRPr>
            </a:pPr>
            <a:r>
              <a:rPr dirty="0"/>
              <a:t>Creating a 30-Day Promotion Calendar Without Burnout   •   1</a:t>
            </a:r>
            <a:r>
              <a:rPr lang="en-US" dirty="0"/>
              <a:t>5</a:t>
            </a: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4761175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Choose Your Posting Rhythm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325880"/>
            <a:ext cx="109728" cy="4389120"/>
          </a:xfrm>
          <a:prstGeom prst="rect">
            <a:avLst/>
          </a:prstGeom>
          <a:solidFill>
            <a:srgbClr val="532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60120" y="1417320"/>
            <a:ext cx="10241280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b="1" dirty="0">
                <a:solidFill>
                  <a:srgbClr val="7030A0"/>
                </a:solidFill>
              </a:rPr>
              <a:t>Example A:</a:t>
            </a:r>
            <a:r>
              <a:rPr dirty="0">
                <a:solidFill>
                  <a:srgbClr val="7030A0"/>
                </a:solidFill>
              </a:rPr>
              <a:t> </a:t>
            </a:r>
            <a:r>
              <a:rPr dirty="0"/>
              <a:t>Monday Visibility • Wednesday Connection • Friday Conversion</a:t>
            </a:r>
            <a:endParaRPr lang="en-US" dirty="0"/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endParaRPr dirty="0"/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b="1" dirty="0">
                <a:solidFill>
                  <a:srgbClr val="7030A0"/>
                </a:solidFill>
              </a:rPr>
              <a:t>Example B: </a:t>
            </a:r>
            <a:r>
              <a:rPr dirty="0"/>
              <a:t>Tuesday Connection • Thursday Visibility • Saturday Conversion</a:t>
            </a:r>
            <a:endParaRPr lang="en-US" dirty="0"/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endParaRPr dirty="0"/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Use the days your readers are active AND the days you can realistically maintain.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Consistency beats a schedule you resent.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046720" y="5212080"/>
            <a:ext cx="3383280" cy="685800"/>
          </a:xfrm>
          <a:prstGeom prst="roundRect">
            <a:avLst/>
          </a:prstGeom>
          <a:solidFill>
            <a:srgbClr val="EEE6F7"/>
          </a:solidFill>
          <a:ln>
            <a:solidFill>
              <a:srgbClr val="532F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532F78"/>
                </a:solidFill>
              </a:defRPr>
            </a:pPr>
            <a:r>
              <a:t>Your schedule should fit your life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446520"/>
            <a:ext cx="3135795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F5B65"/>
                </a:solidFill>
              </a:defRPr>
            </a:pPr>
            <a:r>
              <a:rPr dirty="0"/>
              <a:t>Creating a 30-Day Promotion Calendar Without Burnout   •   1</a:t>
            </a:r>
            <a:r>
              <a:rPr lang="en-US" dirty="0"/>
              <a:t>6</a:t>
            </a:r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502920"/>
            <a:ext cx="402943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Your Burnout Guardrails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325880"/>
            <a:ext cx="109728" cy="4389120"/>
          </a:xfrm>
          <a:prstGeom prst="rect">
            <a:avLst/>
          </a:prstGeom>
          <a:solidFill>
            <a:srgbClr val="532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60120" y="1417320"/>
            <a:ext cx="10241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t>Set a weekly promotion time limit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t>Batch instead of creating daily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t>Reuse successful themes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t>Keep an idea bank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t>Schedule what you can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t>Leave room for spontaneous conversation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046720" y="5212080"/>
            <a:ext cx="3383280" cy="685800"/>
          </a:xfrm>
          <a:prstGeom prst="roundRect">
            <a:avLst/>
          </a:prstGeom>
          <a:solidFill>
            <a:srgbClr val="EEE6F7"/>
          </a:solidFill>
          <a:ln>
            <a:solidFill>
              <a:srgbClr val="532F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532F78"/>
                </a:solidFill>
              </a:defRPr>
            </a:pPr>
            <a:r>
              <a:t>What will you STOP doing?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446520"/>
            <a:ext cx="3135795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F5B65"/>
                </a:solidFill>
              </a:defRPr>
            </a:pPr>
            <a:r>
              <a:rPr dirty="0"/>
              <a:t>Creating a 30-Day Promotion Calendar Without Burnout   •   1</a:t>
            </a:r>
            <a:r>
              <a:rPr lang="en-US" dirty="0"/>
              <a:t>7</a:t>
            </a: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4739118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30-Day Promotion Challenge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325880"/>
            <a:ext cx="109728" cy="4389120"/>
          </a:xfrm>
          <a:prstGeom prst="rect">
            <a:avLst/>
          </a:prstGeom>
          <a:solidFill>
            <a:srgbClr val="532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60120" y="1417320"/>
            <a:ext cx="10241280" cy="2477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For the next 30 days: </a:t>
            </a:r>
            <a:endParaRPr lang="en-US" dirty="0">
              <a:solidFill>
                <a:srgbClr val="7030A0"/>
              </a:solidFill>
            </a:endParaRP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lang="en-US" dirty="0"/>
              <a:t>P</a:t>
            </a:r>
            <a:r>
              <a:rPr dirty="0"/>
              <a:t>ost 3 intentional core posts each week.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Repurpose at least one idea each week.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Track conversations, clicks, replies, signups, and sales—not just likes.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At month-end, keep what worked and simplify what didn’t.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046720" y="5212080"/>
            <a:ext cx="3383280" cy="685800"/>
          </a:xfrm>
          <a:prstGeom prst="roundRect">
            <a:avLst/>
          </a:prstGeom>
          <a:solidFill>
            <a:srgbClr val="EEE6F7"/>
          </a:solidFill>
          <a:ln>
            <a:solidFill>
              <a:srgbClr val="532F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532F78"/>
                </a:solidFill>
              </a:defRPr>
            </a:pPr>
            <a:r>
              <a:t>Progress &gt; perfection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446520"/>
            <a:ext cx="3135795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F5B65"/>
                </a:solidFill>
              </a:defRPr>
            </a:pPr>
            <a:r>
              <a:rPr dirty="0"/>
              <a:t>Creating a 30-Day Promotion Calendar Without Burnout   •   1</a:t>
            </a:r>
            <a:r>
              <a:rPr lang="en-US" dirty="0"/>
              <a:t>8</a:t>
            </a:r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411480"/>
            <a:ext cx="280666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Your Action Plan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325880"/>
            <a:ext cx="109728" cy="4389120"/>
          </a:xfrm>
          <a:prstGeom prst="rect">
            <a:avLst/>
          </a:prstGeom>
          <a:solidFill>
            <a:srgbClr val="532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60120" y="1417320"/>
            <a:ext cx="10241280" cy="2477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1. </a:t>
            </a:r>
            <a:r>
              <a:rPr dirty="0"/>
              <a:t>Choose your Visibility, Connection, and Conversion days.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2. </a:t>
            </a:r>
            <a:r>
              <a:rPr dirty="0"/>
              <a:t>Fill in your first 12 core posts.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3. </a:t>
            </a:r>
            <a:r>
              <a:rPr dirty="0"/>
              <a:t>Choose one weekly idea to repurpose four ways.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4. </a:t>
            </a:r>
            <a:r>
              <a:rPr dirty="0"/>
              <a:t>Block Plan • Create • Engage • Write on your calendar.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5. </a:t>
            </a:r>
            <a:r>
              <a:rPr dirty="0"/>
              <a:t>Review results after 30 days.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046720" y="5212080"/>
            <a:ext cx="3383280" cy="685800"/>
          </a:xfrm>
          <a:prstGeom prst="roundRect">
            <a:avLst/>
          </a:prstGeom>
          <a:solidFill>
            <a:srgbClr val="EEE6F7"/>
          </a:solidFill>
          <a:ln>
            <a:solidFill>
              <a:srgbClr val="532F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532F78"/>
                </a:solidFill>
              </a:defRPr>
            </a:pPr>
            <a:r>
              <a:t>Start before you leave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6446520"/>
            <a:ext cx="3135795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F5B65"/>
                </a:solidFill>
              </a:defRPr>
            </a:pPr>
            <a:r>
              <a:rPr dirty="0"/>
              <a:t>Creating a 30-Day Promotion Calendar Without Burnout   •   1</a:t>
            </a:r>
            <a:r>
              <a:rPr lang="en-US" dirty="0"/>
              <a:t>9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8368" y="516553"/>
            <a:ext cx="218688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Today’s Goal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325880"/>
            <a:ext cx="109728" cy="4389120"/>
          </a:xfrm>
          <a:prstGeom prst="rect">
            <a:avLst/>
          </a:prstGeom>
          <a:solidFill>
            <a:srgbClr val="532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60120" y="1417320"/>
            <a:ext cx="10241280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Build a promotion plan that supports your writing—not competes with it.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Leave with a repeatable 30-day calendar you can use every month.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Focus on three jobs: </a:t>
            </a:r>
            <a:endParaRPr lang="en-US" dirty="0"/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lang="en-US" dirty="0"/>
              <a:t>•</a:t>
            </a:r>
            <a:r>
              <a:rPr dirty="0"/>
              <a:t>Visibility </a:t>
            </a:r>
            <a:endParaRPr lang="en-US" dirty="0"/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• Connection </a:t>
            </a:r>
            <a:endParaRPr lang="en-US" dirty="0"/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• Conversion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F5B65"/>
                </a:solidFill>
              </a:defRPr>
            </a:pPr>
            <a:r>
              <a:t>Creating a 30-Day Promotion Calendar Without Burnout   •   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945533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Remember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325880"/>
            <a:ext cx="109728" cy="4389120"/>
          </a:xfrm>
          <a:prstGeom prst="rect">
            <a:avLst/>
          </a:prstGeom>
          <a:solidFill>
            <a:srgbClr val="532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60120" y="1417320"/>
            <a:ext cx="10241280" cy="349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lang="en-US" dirty="0"/>
              <a:t>Book promotion starts with YOU.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endParaRPr lang="en-US" dirty="0"/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You do not need to be everywhere.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You do not need to post every day.</a:t>
            </a:r>
            <a:endParaRPr lang="en-US" dirty="0"/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endParaRPr dirty="0"/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You do need a clear purpose, a repeatable rhythm, and time to write.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The goal isn’t to promote more. It’s to promote with purpose.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046720" y="5212080"/>
            <a:ext cx="3383280" cy="685800"/>
          </a:xfrm>
          <a:prstGeom prst="roundRect">
            <a:avLst/>
          </a:prstGeom>
          <a:solidFill>
            <a:srgbClr val="EEE6F7"/>
          </a:solidFill>
          <a:ln>
            <a:solidFill>
              <a:srgbClr val="532F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532F78"/>
                </a:solidFill>
              </a:defRPr>
            </a:pPr>
            <a:r>
              <a:rPr dirty="0"/>
              <a:t>Q</a:t>
            </a:r>
            <a:r>
              <a:rPr lang="en-US" dirty="0"/>
              <a:t>UESTIONS</a:t>
            </a:r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640080" y="6446520"/>
            <a:ext cx="3135795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F5B65"/>
                </a:solidFill>
              </a:defRPr>
            </a:pPr>
            <a:r>
              <a:rPr dirty="0"/>
              <a:t>Creating a 30-Day Promotion Calendar Without Burnout   •   </a:t>
            </a:r>
            <a:r>
              <a:rPr lang="en-US" dirty="0"/>
              <a:t>20</a:t>
            </a:r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7304C6-53C4-76BB-5DC0-3EF30EC76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E3B7A8-385C-3FAB-6C21-E9903068D30A}"/>
              </a:ext>
            </a:extLst>
          </p:cNvPr>
          <p:cNvSpPr txBox="1"/>
          <p:nvPr/>
        </p:nvSpPr>
        <p:spPr>
          <a:xfrm>
            <a:off x="640080" y="411480"/>
            <a:ext cx="8514254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6202D"/>
                </a:solidFill>
              </a:defRPr>
            </a:pPr>
            <a:r>
              <a:rPr lang="en-US" dirty="0">
                <a:solidFill>
                  <a:srgbClr val="7030A0"/>
                </a:solidFill>
              </a:rPr>
              <a:t>Check Out The Building Your Readership Community</a:t>
            </a:r>
            <a:endParaRPr dirty="0">
              <a:solidFill>
                <a:srgbClr val="7030A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30E5BF-A4CA-D7D6-0EE8-036A7E8E71FF}"/>
              </a:ext>
            </a:extLst>
          </p:cNvPr>
          <p:cNvSpPr/>
          <p:nvPr/>
        </p:nvSpPr>
        <p:spPr>
          <a:xfrm>
            <a:off x="658368" y="1325880"/>
            <a:ext cx="109728" cy="4389120"/>
          </a:xfrm>
          <a:prstGeom prst="rect">
            <a:avLst/>
          </a:prstGeom>
          <a:solidFill>
            <a:srgbClr val="532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858C42-216A-9480-C360-DA11365199FB}"/>
              </a:ext>
            </a:extLst>
          </p:cNvPr>
          <p:cNvSpPr txBox="1"/>
          <p:nvPr/>
        </p:nvSpPr>
        <p:spPr>
          <a:xfrm>
            <a:off x="1987296" y="2184077"/>
            <a:ext cx="4475952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Read The Series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Join Me On </a:t>
            </a:r>
            <a:r>
              <a:rPr lang="en-US" dirty="0" err="1"/>
              <a:t>Substacks</a:t>
            </a:r>
            <a:endParaRPr lang="en-US" dirty="0"/>
          </a:p>
          <a:p>
            <a:pPr algn="ctr"/>
            <a:r>
              <a:rPr lang="en-US" dirty="0"/>
              <a:t>Building Your Readership Daily for </a:t>
            </a:r>
          </a:p>
          <a:p>
            <a:pPr algn="ctr"/>
            <a:r>
              <a:rPr lang="en-US" dirty="0"/>
              <a:t>Weekly Building Your Readership Tips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Work with LaShaunda</a:t>
            </a:r>
          </a:p>
          <a:p>
            <a:pPr algn="ctr"/>
            <a:r>
              <a:rPr lang="en-US" dirty="0">
                <a:hlinkClick r:id="rId2"/>
              </a:rPr>
              <a:t>https://www.subscribepage.com/virtualtea</a:t>
            </a:r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>
                <a:hlinkClick r:id="rId3"/>
              </a:rPr>
              <a:t>http://lashaundahoffman.com</a:t>
            </a:r>
            <a:endParaRPr lang="en-US" dirty="0"/>
          </a:p>
          <a:p>
            <a:pPr algn="ctr"/>
            <a:endParaRPr lang="en-US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DFBFB227-A0A4-5C95-9E94-ED4B3C58FF42}"/>
              </a:ext>
            </a:extLst>
          </p:cNvPr>
          <p:cNvSpPr/>
          <p:nvPr/>
        </p:nvSpPr>
        <p:spPr>
          <a:xfrm>
            <a:off x="8046720" y="5212080"/>
            <a:ext cx="3383280" cy="685800"/>
          </a:xfrm>
          <a:prstGeom prst="roundRect">
            <a:avLst/>
          </a:prstGeom>
          <a:solidFill>
            <a:srgbClr val="EEE6F7"/>
          </a:solidFill>
          <a:ln>
            <a:solidFill>
              <a:srgbClr val="532F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532F78"/>
                </a:solidFill>
              </a:defRPr>
            </a:pPr>
            <a:r>
              <a:rPr lang="en-US" dirty="0"/>
              <a:t>Building Your Readership Series</a:t>
            </a:r>
            <a:endParaRPr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15298A-AD0E-36D8-2486-ABC06DA0B0D9}"/>
              </a:ext>
            </a:extLst>
          </p:cNvPr>
          <p:cNvSpPr txBox="1"/>
          <p:nvPr/>
        </p:nvSpPr>
        <p:spPr>
          <a:xfrm>
            <a:off x="640080" y="6446520"/>
            <a:ext cx="3135795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F5B65"/>
                </a:solidFill>
              </a:defRPr>
            </a:pPr>
            <a:r>
              <a:rPr dirty="0"/>
              <a:t>Creating a 30-Day Promotion Calendar Without Burnout   •   </a:t>
            </a:r>
            <a:r>
              <a:rPr lang="en-US" dirty="0"/>
              <a:t>21</a:t>
            </a:r>
            <a:endParaRPr dirty="0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9921B293-15E6-0D20-D2CB-5DDA542394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B7C4DCC4-18A7-3D50-45EB-0F53EE090B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4" name="Picture 13" descr="Graphical user interface, text&#10;&#10;AI-generated content may be incorrect.">
            <a:extLst>
              <a:ext uri="{FF2B5EF4-FFF2-40B4-BE49-F238E27FC236}">
                <a16:creationId xmlns:a16="http://schemas.microsoft.com/office/drawing/2014/main" id="{CD8E29BD-EA36-3EE2-EB53-48B6DFD5D4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5728" y="755599"/>
            <a:ext cx="4296192" cy="2517082"/>
          </a:xfrm>
          <a:prstGeom prst="rect">
            <a:avLst/>
          </a:prstGeom>
        </p:spPr>
      </p:pic>
      <p:pic>
        <p:nvPicPr>
          <p:cNvPr id="16" name="Picture 15" descr="Graphical user interface&#10;&#10;AI-generated content may be incorrect.">
            <a:extLst>
              <a:ext uri="{FF2B5EF4-FFF2-40B4-BE49-F238E27FC236}">
                <a16:creationId xmlns:a16="http://schemas.microsoft.com/office/drawing/2014/main" id="{AD768267-035D-127B-8FAB-7FF4FE421D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4653" y="1568676"/>
            <a:ext cx="5597827" cy="5263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616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4995278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6202D"/>
                </a:solidFill>
              </a:defRPr>
            </a:pPr>
            <a:r>
              <a:rPr lang="en-US" dirty="0">
                <a:solidFill>
                  <a:srgbClr val="7030A0"/>
                </a:solidFill>
              </a:rPr>
              <a:t>Who Is LaShaunda C. Hoffman</a:t>
            </a:r>
            <a:endParaRPr dirty="0">
              <a:solidFill>
                <a:srgbClr val="7030A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58368" y="1325880"/>
            <a:ext cx="109728" cy="4389120"/>
          </a:xfrm>
          <a:prstGeom prst="rect">
            <a:avLst/>
          </a:prstGeom>
          <a:solidFill>
            <a:srgbClr val="532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60120" y="1696998"/>
            <a:ext cx="491947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Reader Relationship Strategist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Author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Podcaster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Blogger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Speaker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Grief Advocate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Veteran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Wife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Mother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Sister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Friend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Grandmother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F5B65"/>
                </a:solidFill>
              </a:defRPr>
            </a:pPr>
            <a:r>
              <a:t>Creating a 30-Day Promotion Calendar Without Burnout   •   3</a:t>
            </a:r>
          </a:p>
        </p:txBody>
      </p:sp>
      <p:pic>
        <p:nvPicPr>
          <p:cNvPr id="8" name="Picture 7" descr="A picture containing person&#10;&#10;AI-generated content may be incorrect.">
            <a:extLst>
              <a:ext uri="{FF2B5EF4-FFF2-40B4-BE49-F238E27FC236}">
                <a16:creationId xmlns:a16="http://schemas.microsoft.com/office/drawing/2014/main" id="{65904631-8458-91D0-56FF-31A61AD12D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7456" y="768096"/>
            <a:ext cx="3346704" cy="502005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C30DEA-0E59-D979-1FFE-12C596C1A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E926E8E-DD5E-A8B4-F168-5F0A8B7C0D21}"/>
              </a:ext>
            </a:extLst>
          </p:cNvPr>
          <p:cNvSpPr txBox="1"/>
          <p:nvPr/>
        </p:nvSpPr>
        <p:spPr>
          <a:xfrm>
            <a:off x="640080" y="411480"/>
            <a:ext cx="542097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Why Promotion Feels Exhausting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DC4937E-B968-DAF4-7255-48D87A888257}"/>
              </a:ext>
            </a:extLst>
          </p:cNvPr>
          <p:cNvSpPr/>
          <p:nvPr/>
        </p:nvSpPr>
        <p:spPr>
          <a:xfrm>
            <a:off x="658368" y="1325880"/>
            <a:ext cx="109728" cy="4389120"/>
          </a:xfrm>
          <a:prstGeom prst="rect">
            <a:avLst/>
          </a:prstGeom>
          <a:solidFill>
            <a:srgbClr val="532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52DC83-334F-008F-433F-8B6319AD81A1}"/>
              </a:ext>
            </a:extLst>
          </p:cNvPr>
          <p:cNvSpPr txBox="1"/>
          <p:nvPr/>
        </p:nvSpPr>
        <p:spPr>
          <a:xfrm>
            <a:off x="960120" y="1417320"/>
            <a:ext cx="10241280" cy="349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Trying to post every day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Starting from a blank screen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Creating every piece of content from scratch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Switching between writing and marketing all day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Mistaking “more content” for “better promotion”</a:t>
            </a:r>
            <a:endParaRPr lang="en-US" dirty="0"/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lang="en-US" dirty="0"/>
              <a:t>Trying to be everywhere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lang="en-US" dirty="0"/>
              <a:t>Winging it and not having a plan</a:t>
            </a:r>
            <a:endParaRPr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5DC6D65-B4E3-2316-42C4-C097198423FD}"/>
              </a:ext>
            </a:extLst>
          </p:cNvPr>
          <p:cNvSpPr/>
          <p:nvPr/>
        </p:nvSpPr>
        <p:spPr>
          <a:xfrm>
            <a:off x="8046720" y="5212080"/>
            <a:ext cx="3383280" cy="685800"/>
          </a:xfrm>
          <a:prstGeom prst="roundRect">
            <a:avLst/>
          </a:prstGeom>
          <a:solidFill>
            <a:srgbClr val="EEE6F7"/>
          </a:solidFill>
          <a:ln>
            <a:solidFill>
              <a:srgbClr val="532F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532F78"/>
                </a:solidFill>
              </a:defRPr>
            </a:pPr>
            <a:r>
              <a:rPr lang="en-US" dirty="0"/>
              <a:t>What is your </a:t>
            </a:r>
            <a:r>
              <a:rPr dirty="0"/>
              <a:t>biggest drain</a:t>
            </a:r>
            <a:r>
              <a:rPr lang="en-US" dirty="0"/>
              <a:t>?</a:t>
            </a:r>
            <a:endParaRPr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BCC917-E264-279A-222B-83E7C1C25901}"/>
              </a:ext>
            </a:extLst>
          </p:cNvPr>
          <p:cNvSpPr txBox="1"/>
          <p:nvPr/>
        </p:nvSpPr>
        <p:spPr>
          <a:xfrm>
            <a:off x="640080" y="6446520"/>
            <a:ext cx="307808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F5B65"/>
                </a:solidFill>
              </a:defRPr>
            </a:pPr>
            <a:r>
              <a:rPr dirty="0"/>
              <a:t>Creating a 30-Day Promotion Calendar Without Burnout   •   </a:t>
            </a:r>
            <a:r>
              <a:rPr lang="en-US" dirty="0"/>
              <a:t>4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00943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502920"/>
            <a:ext cx="520815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6202D"/>
                </a:solidFill>
              </a:defRPr>
            </a:pPr>
            <a:r>
              <a:rPr lang="en-US" dirty="0">
                <a:solidFill>
                  <a:srgbClr val="7030A0"/>
                </a:solidFill>
              </a:rPr>
              <a:t>What’s In Your Content Bucket?</a:t>
            </a:r>
            <a:endParaRPr dirty="0">
              <a:solidFill>
                <a:srgbClr val="7030A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58368" y="1325880"/>
            <a:ext cx="109728" cy="4389120"/>
          </a:xfrm>
          <a:prstGeom prst="rect">
            <a:avLst/>
          </a:prstGeom>
          <a:solidFill>
            <a:srgbClr val="532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60120" y="1417320"/>
            <a:ext cx="1024128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Bucket                                                     Content Idea                                                                      Format </a:t>
            </a:r>
          </a:p>
          <a:p>
            <a:r>
              <a:rPr lang="en-US" dirty="0"/>
              <a:t>																    (Post/Video/Story/Email)</a:t>
            </a:r>
          </a:p>
          <a:p>
            <a:r>
              <a:rPr lang="en-US" dirty="0">
                <a:solidFill>
                  <a:srgbClr val="7030A0"/>
                </a:solidFill>
              </a:rPr>
              <a:t>Behind the Scenes                    </a:t>
            </a:r>
            <a:r>
              <a:rPr lang="en-US" dirty="0"/>
              <a:t>My morning writing routine                                             Instagram post + story</a:t>
            </a:r>
          </a:p>
          <a:p>
            <a:endParaRPr lang="en-US" dirty="0"/>
          </a:p>
          <a:p>
            <a:r>
              <a:rPr lang="en-US" dirty="0">
                <a:solidFill>
                  <a:srgbClr val="7030A0"/>
                </a:solidFill>
              </a:rPr>
              <a:t>Book Highlight                             </a:t>
            </a:r>
            <a:r>
              <a:rPr lang="en-US" dirty="0"/>
              <a:t>1-minute excerpt reading.                                                         Reel/Audio</a:t>
            </a:r>
          </a:p>
          <a:p>
            <a:endParaRPr lang="en-US" dirty="0"/>
          </a:p>
          <a:p>
            <a:r>
              <a:rPr lang="en-US" dirty="0">
                <a:solidFill>
                  <a:srgbClr val="7030A0"/>
                </a:solidFill>
              </a:rPr>
              <a:t>Reader Engagement   </a:t>
            </a:r>
            <a:r>
              <a:rPr lang="en-US" dirty="0"/>
              <a:t>           Ask: “How do you choose your next book?                                Facebook post</a:t>
            </a:r>
          </a:p>
          <a:p>
            <a:endParaRPr lang="en-US" dirty="0"/>
          </a:p>
          <a:p>
            <a:r>
              <a:rPr lang="en-US" dirty="0">
                <a:solidFill>
                  <a:srgbClr val="7030A0"/>
                </a:solidFill>
              </a:rPr>
              <a:t>Personal Connection             </a:t>
            </a:r>
            <a:r>
              <a:rPr lang="en-US" dirty="0"/>
              <a:t>What was the last Kdrama you watched?                                       Threads Post</a:t>
            </a:r>
          </a:p>
          <a:p>
            <a:endParaRPr lang="en-US" dirty="0"/>
          </a:p>
          <a:p>
            <a:r>
              <a:rPr lang="en-US" dirty="0">
                <a:solidFill>
                  <a:srgbClr val="7030A0"/>
                </a:solidFill>
              </a:rPr>
              <a:t>Expertise </a:t>
            </a:r>
            <a:r>
              <a:rPr lang="en-US" dirty="0"/>
              <a:t>                                    3 Ways I stay motivated to write.                                           LinkedIn article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046720" y="5212080"/>
            <a:ext cx="3383280" cy="685800"/>
          </a:xfrm>
          <a:prstGeom prst="roundRect">
            <a:avLst/>
          </a:prstGeom>
          <a:solidFill>
            <a:srgbClr val="EEE6F7"/>
          </a:solidFill>
          <a:ln>
            <a:solidFill>
              <a:srgbClr val="532F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532F78"/>
                </a:solidFill>
              </a:defRPr>
            </a:pPr>
            <a:r>
              <a:rPr lang="en-US" dirty="0"/>
              <a:t>Do you have topics you are known for?</a:t>
            </a:r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64008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F5B65"/>
                </a:solidFill>
              </a:defRPr>
            </a:pPr>
            <a:r>
              <a:t>Creating a 30-Day Promotion Calendar Without Burnout   •   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1208" y="502920"/>
            <a:ext cx="5167312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The 3 Posts Per Week Structure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325880"/>
            <a:ext cx="109728" cy="4389120"/>
          </a:xfrm>
          <a:prstGeom prst="rect">
            <a:avLst/>
          </a:prstGeom>
          <a:solidFill>
            <a:srgbClr val="532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60120" y="1417320"/>
            <a:ext cx="10241280" cy="2477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b="1" dirty="0">
                <a:solidFill>
                  <a:srgbClr val="7030A0"/>
                </a:solidFill>
              </a:rPr>
              <a:t>VISIBILITY</a:t>
            </a:r>
            <a:r>
              <a:rPr dirty="0"/>
              <a:t> — help new readers discover you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b="1" dirty="0">
                <a:solidFill>
                  <a:srgbClr val="7030A0"/>
                </a:solidFill>
              </a:rPr>
              <a:t>CONNECTION</a:t>
            </a:r>
            <a:r>
              <a:rPr dirty="0"/>
              <a:t> — give readers a reason to know and trust you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b="1" dirty="0">
                <a:solidFill>
                  <a:srgbClr val="7030A0"/>
                </a:solidFill>
              </a:rPr>
              <a:t>CONVERSION </a:t>
            </a:r>
            <a:r>
              <a:rPr dirty="0"/>
              <a:t>— invite readers to take a next step</a:t>
            </a:r>
            <a:endParaRPr lang="en-US" dirty="0"/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endParaRPr dirty="0"/>
          </a:p>
          <a:p>
            <a:pPr algn="ctr"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b="1" dirty="0">
                <a:solidFill>
                  <a:srgbClr val="7030A0"/>
                </a:solidFill>
              </a:rPr>
              <a:t>3 posts × 4 weeks = 12 core posts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046720" y="5212080"/>
            <a:ext cx="3383280" cy="685800"/>
          </a:xfrm>
          <a:prstGeom prst="roundRect">
            <a:avLst/>
          </a:prstGeom>
          <a:solidFill>
            <a:srgbClr val="EEE6F7"/>
          </a:solidFill>
          <a:ln>
            <a:solidFill>
              <a:srgbClr val="532F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532F78"/>
                </a:solidFill>
              </a:defRPr>
            </a:pPr>
            <a:r>
              <a:t>Simple • Focused • Repeatable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446520"/>
            <a:ext cx="307808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F5B65"/>
                </a:solidFill>
              </a:defRPr>
            </a:pPr>
            <a:r>
              <a:rPr dirty="0"/>
              <a:t>Creating a 30-Day Promotion Calendar Without Burnout   •   </a:t>
            </a:r>
            <a:r>
              <a:rPr lang="en-US" dirty="0"/>
              <a:t>6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EA57D5-9DE2-BFAF-92CE-8FBEB8446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CE2AE3C-2EA0-8F46-E576-1E143E460928}"/>
              </a:ext>
            </a:extLst>
          </p:cNvPr>
          <p:cNvSpPr txBox="1"/>
          <p:nvPr/>
        </p:nvSpPr>
        <p:spPr>
          <a:xfrm>
            <a:off x="768096" y="411480"/>
            <a:ext cx="2490490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Visibility Posts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B4FEC94-6B46-9FD1-93B9-5C5A720DB697}"/>
              </a:ext>
            </a:extLst>
          </p:cNvPr>
          <p:cNvSpPr/>
          <p:nvPr/>
        </p:nvSpPr>
        <p:spPr>
          <a:xfrm>
            <a:off x="658368" y="1325880"/>
            <a:ext cx="109728" cy="4389120"/>
          </a:xfrm>
          <a:prstGeom prst="rect">
            <a:avLst/>
          </a:prstGeom>
          <a:solidFill>
            <a:srgbClr val="532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3EBE3C-9CC5-D7E2-38E9-9408AC2984EB}"/>
              </a:ext>
            </a:extLst>
          </p:cNvPr>
          <p:cNvSpPr txBox="1"/>
          <p:nvPr/>
        </p:nvSpPr>
        <p:spPr>
          <a:xfrm>
            <a:off x="960120" y="1417320"/>
            <a:ext cx="10241280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lang="en-US" b="1" dirty="0">
                <a:solidFill>
                  <a:srgbClr val="7030A0"/>
                </a:solidFill>
              </a:rPr>
              <a:t>Ask: “Would someone new understand why this book is for them?”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endParaRPr lang="en-US" b="1" dirty="0">
              <a:solidFill>
                <a:srgbClr val="7030A0"/>
              </a:solidFill>
            </a:endParaRP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b="1" dirty="0">
                <a:solidFill>
                  <a:srgbClr val="7030A0"/>
                </a:solidFill>
              </a:rPr>
              <a:t>Purpose: </a:t>
            </a:r>
            <a:r>
              <a:rPr dirty="0"/>
              <a:t>attract new readers and increase discoverability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b="1" dirty="0">
                <a:solidFill>
                  <a:srgbClr val="7030A0"/>
                </a:solidFill>
              </a:rPr>
              <a:t>Examples: </a:t>
            </a:r>
            <a:endParaRPr lang="en-US" b="1" dirty="0">
              <a:solidFill>
                <a:srgbClr val="7030A0"/>
              </a:solidFill>
            </a:endParaRP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trope posts</a:t>
            </a:r>
            <a:endParaRPr lang="en-US" dirty="0"/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relatable reader hooks</a:t>
            </a:r>
            <a:endParaRPr lang="en-US" dirty="0"/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lang="en-US" dirty="0"/>
              <a:t>E</a:t>
            </a:r>
            <a:r>
              <a:rPr dirty="0"/>
              <a:t>xcerpts</a:t>
            </a:r>
            <a:endParaRPr lang="en-US" dirty="0"/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searchable topics</a:t>
            </a:r>
            <a:endParaRPr lang="en-US" dirty="0"/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collaborations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63E27B3-8182-F10F-30CF-53291598FF5B}"/>
              </a:ext>
            </a:extLst>
          </p:cNvPr>
          <p:cNvSpPr/>
          <p:nvPr/>
        </p:nvSpPr>
        <p:spPr>
          <a:xfrm>
            <a:off x="8229600" y="5184457"/>
            <a:ext cx="3383280" cy="685800"/>
          </a:xfrm>
          <a:prstGeom prst="roundRect">
            <a:avLst/>
          </a:prstGeom>
          <a:solidFill>
            <a:srgbClr val="EEE6F7"/>
          </a:solidFill>
          <a:ln>
            <a:solidFill>
              <a:srgbClr val="532F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532F78"/>
                </a:solidFill>
              </a:defRPr>
            </a:pPr>
            <a:r>
              <a:rPr lang="en-US" dirty="0"/>
              <a:t>How Is Your Visibility?</a:t>
            </a:r>
            <a:endParaRPr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A0604B-6472-962A-A8EC-878AF32F2857}"/>
              </a:ext>
            </a:extLst>
          </p:cNvPr>
          <p:cNvSpPr txBox="1"/>
          <p:nvPr/>
        </p:nvSpPr>
        <p:spPr>
          <a:xfrm>
            <a:off x="640080" y="6446520"/>
            <a:ext cx="307808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F5B65"/>
                </a:solidFill>
              </a:defRPr>
            </a:pPr>
            <a:r>
              <a:rPr dirty="0"/>
              <a:t>Creating a 30-Day Promotion Calendar Without Burnout   •   </a:t>
            </a:r>
            <a:r>
              <a:rPr lang="en-US" dirty="0"/>
              <a:t>7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36800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6202D"/>
                </a:solidFill>
              </a:defRPr>
            </a:pPr>
            <a:r>
              <a:t>Connection Posts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325880"/>
            <a:ext cx="109728" cy="4389120"/>
          </a:xfrm>
          <a:prstGeom prst="rect">
            <a:avLst/>
          </a:prstGeom>
          <a:solidFill>
            <a:srgbClr val="532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60120" y="1036231"/>
            <a:ext cx="10241280" cy="55245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lang="en-US" dirty="0">
                <a:solidFill>
                  <a:srgbClr val="7030A0"/>
                </a:solidFill>
              </a:rPr>
              <a:t>Ask: “Does this give readers something easy to respond to?”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endParaRPr lang="en-US" dirty="0"/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Purpose: </a:t>
            </a:r>
            <a:r>
              <a:rPr dirty="0"/>
              <a:t>turn attention into relationship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Examples: </a:t>
            </a:r>
            <a:endParaRPr lang="en-US" dirty="0">
              <a:solidFill>
                <a:srgbClr val="7030A0"/>
              </a:solidFill>
            </a:endParaRP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lang="en-US" dirty="0"/>
              <a:t>reader questions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behind-the-scenes</a:t>
            </a:r>
            <a:endParaRPr lang="en-US" dirty="0"/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reader questions</a:t>
            </a:r>
            <a:endParaRPr lang="en-US" dirty="0"/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author stories</a:t>
            </a:r>
            <a:endParaRPr lang="en-US" dirty="0"/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character conversations</a:t>
            </a:r>
            <a:endParaRPr lang="en-US" dirty="0"/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polls</a:t>
            </a:r>
            <a:endParaRPr lang="en-US" dirty="0"/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endParaRPr dirty="0"/>
          </a:p>
        </p:txBody>
      </p:sp>
      <p:sp>
        <p:nvSpPr>
          <p:cNvPr id="5" name="Rounded Rectangle 4"/>
          <p:cNvSpPr/>
          <p:nvPr/>
        </p:nvSpPr>
        <p:spPr>
          <a:xfrm>
            <a:off x="8046720" y="5212080"/>
            <a:ext cx="3383280" cy="685800"/>
          </a:xfrm>
          <a:prstGeom prst="roundRect">
            <a:avLst/>
          </a:prstGeom>
          <a:solidFill>
            <a:srgbClr val="EEE6F7"/>
          </a:solidFill>
          <a:ln>
            <a:solidFill>
              <a:srgbClr val="532F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532F78"/>
                </a:solidFill>
              </a:defRPr>
            </a:pPr>
            <a:r>
              <a:rPr lang="en-US" dirty="0"/>
              <a:t>Are you getting engagement or crickets?</a:t>
            </a:r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640080" y="6446520"/>
            <a:ext cx="307808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F5B65"/>
                </a:solidFill>
              </a:defRPr>
            </a:pPr>
            <a:r>
              <a:rPr dirty="0"/>
              <a:t>Creating a 30-Day Promotion Calendar Without Burnout   •   </a:t>
            </a:r>
            <a:r>
              <a:rPr lang="en-US" dirty="0"/>
              <a:t>8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0352" y="411480"/>
            <a:ext cx="289194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Conversion Posts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325880"/>
            <a:ext cx="109728" cy="4389120"/>
          </a:xfrm>
          <a:prstGeom prst="rect">
            <a:avLst/>
          </a:prstGeom>
          <a:solidFill>
            <a:srgbClr val="532F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960120" y="1417320"/>
            <a:ext cx="10241280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lang="en-US" dirty="0"/>
              <a:t>Ask: “What is ONE next step I want the reader to take?”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endParaRPr lang="en-US" dirty="0"/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Purpose: </a:t>
            </a:r>
            <a:r>
              <a:rPr dirty="0"/>
              <a:t>invite action without making every post a sales pitch</a:t>
            </a: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>
                <a:solidFill>
                  <a:srgbClr val="7030A0"/>
                </a:solidFill>
              </a:rPr>
              <a:t>Examples: </a:t>
            </a:r>
            <a:endParaRPr lang="en-US" dirty="0">
              <a:solidFill>
                <a:srgbClr val="7030A0"/>
              </a:solidFill>
            </a:endParaRPr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buy/read CTA</a:t>
            </a:r>
            <a:endParaRPr lang="en-US" dirty="0"/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newsletter signup</a:t>
            </a:r>
            <a:endParaRPr lang="en-US" dirty="0"/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KU reminder</a:t>
            </a:r>
            <a:endParaRPr lang="en-US" dirty="0"/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event invitation</a:t>
            </a:r>
            <a:endParaRPr lang="en-US" dirty="0"/>
          </a:p>
          <a:p>
            <a:pPr>
              <a:spcAft>
                <a:spcPts val="1200"/>
              </a:spcAft>
              <a:defRPr sz="2300">
                <a:solidFill>
                  <a:srgbClr val="26202D"/>
                </a:solidFill>
              </a:defRPr>
            </a:pPr>
            <a:r>
              <a:rPr dirty="0"/>
              <a:t>backlist spotlight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046720" y="5212080"/>
            <a:ext cx="3383280" cy="685800"/>
          </a:xfrm>
          <a:prstGeom prst="roundRect">
            <a:avLst/>
          </a:prstGeom>
          <a:solidFill>
            <a:srgbClr val="EEE6F7"/>
          </a:solidFill>
          <a:ln>
            <a:solidFill>
              <a:srgbClr val="532F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 b="1">
                <a:solidFill>
                  <a:srgbClr val="532F78"/>
                </a:solidFill>
              </a:defRPr>
            </a:pPr>
            <a:r>
              <a:rPr lang="en-US" dirty="0"/>
              <a:t>Do readers know when to take the next step?</a:t>
            </a:r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640080" y="6446520"/>
            <a:ext cx="3078087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5F5B65"/>
                </a:solidFill>
              </a:defRPr>
            </a:pPr>
            <a:r>
              <a:rPr dirty="0"/>
              <a:t>Creating a 30-Day Promotion Calendar Without Burnout   •   </a:t>
            </a:r>
            <a:r>
              <a:rPr lang="en-US" dirty="0"/>
              <a:t>9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1662</TotalTime>
  <Words>1224</Words>
  <Application>Microsoft Office PowerPoint</Application>
  <PresentationFormat>Widescreen</PresentationFormat>
  <Paragraphs>201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Hoffman, Lashaunda C</cp:lastModifiedBy>
  <cp:revision>2</cp:revision>
  <cp:lastPrinted>2026-08-13T18:17:21Z</cp:lastPrinted>
  <dcterms:created xsi:type="dcterms:W3CDTF">2013-01-27T09:14:16Z</dcterms:created>
  <dcterms:modified xsi:type="dcterms:W3CDTF">2026-08-14T21:50:34Z</dcterms:modified>
  <cp:category/>
</cp:coreProperties>
</file>